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99"/>
    <a:srgbClr val="CC0066"/>
    <a:srgbClr val="99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DBD83-30B4-4B2C-87C1-8456FF7306EF}" type="datetimeFigureOut">
              <a:rPr lang="ar-IQ" smtClean="0"/>
              <a:t>10/08/1440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277A3-0554-4A1C-AD54-566FAAF6632A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DBD83-30B4-4B2C-87C1-8456FF7306EF}" type="datetimeFigureOut">
              <a:rPr lang="ar-IQ" smtClean="0"/>
              <a:t>10/08/1440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277A3-0554-4A1C-AD54-566FAAF6632A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DBD83-30B4-4B2C-87C1-8456FF7306EF}" type="datetimeFigureOut">
              <a:rPr lang="ar-IQ" smtClean="0"/>
              <a:t>10/08/1440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277A3-0554-4A1C-AD54-566FAAF6632A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DBD83-30B4-4B2C-87C1-8456FF7306EF}" type="datetimeFigureOut">
              <a:rPr lang="ar-IQ" smtClean="0"/>
              <a:t>10/08/1440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277A3-0554-4A1C-AD54-566FAAF6632A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DBD83-30B4-4B2C-87C1-8456FF7306EF}" type="datetimeFigureOut">
              <a:rPr lang="ar-IQ" smtClean="0"/>
              <a:t>10/08/1440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277A3-0554-4A1C-AD54-566FAAF6632A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DBD83-30B4-4B2C-87C1-8456FF7306EF}" type="datetimeFigureOut">
              <a:rPr lang="ar-IQ" smtClean="0"/>
              <a:t>10/08/1440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277A3-0554-4A1C-AD54-566FAAF6632A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DBD83-30B4-4B2C-87C1-8456FF7306EF}" type="datetimeFigureOut">
              <a:rPr lang="ar-IQ" smtClean="0"/>
              <a:t>10/08/1440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277A3-0554-4A1C-AD54-566FAAF6632A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DBD83-30B4-4B2C-87C1-8456FF7306EF}" type="datetimeFigureOut">
              <a:rPr lang="ar-IQ" smtClean="0"/>
              <a:t>10/08/1440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277A3-0554-4A1C-AD54-566FAAF6632A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DBD83-30B4-4B2C-87C1-8456FF7306EF}" type="datetimeFigureOut">
              <a:rPr lang="ar-IQ" smtClean="0"/>
              <a:t>10/08/1440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277A3-0554-4A1C-AD54-566FAAF6632A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DBD83-30B4-4B2C-87C1-8456FF7306EF}" type="datetimeFigureOut">
              <a:rPr lang="ar-IQ" smtClean="0"/>
              <a:t>10/08/1440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277A3-0554-4A1C-AD54-566FAAF6632A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DBD83-30B4-4B2C-87C1-8456FF7306EF}" type="datetimeFigureOut">
              <a:rPr lang="ar-IQ" smtClean="0"/>
              <a:t>10/08/1440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277A3-0554-4A1C-AD54-566FAAF6632A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BDBD83-30B4-4B2C-87C1-8456FF7306EF}" type="datetimeFigureOut">
              <a:rPr lang="ar-IQ" smtClean="0"/>
              <a:t>10/08/1440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B277A3-0554-4A1C-AD54-566FAAF6632A}" type="slidenum">
              <a:rPr lang="ar-IQ" smtClean="0"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142976" y="3886200"/>
            <a:ext cx="6629424" cy="2257444"/>
          </a:xfrm>
          <a:solidFill>
            <a:schemeClr val="accent2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ar-IQ" sz="4400" b="1" dirty="0" smtClean="0">
                <a:solidFill>
                  <a:schemeClr val="tx1"/>
                </a:solidFill>
              </a:rPr>
              <a:t>اعداد</a:t>
            </a:r>
          </a:p>
          <a:p>
            <a:r>
              <a:rPr lang="ar-IQ" sz="4400" b="1" dirty="0" smtClean="0">
                <a:solidFill>
                  <a:schemeClr val="tx1"/>
                </a:solidFill>
              </a:rPr>
              <a:t> </a:t>
            </a:r>
            <a:r>
              <a:rPr lang="ar-IQ" sz="4400" b="1" dirty="0" err="1" smtClean="0">
                <a:solidFill>
                  <a:schemeClr val="tx1"/>
                </a:solidFill>
              </a:rPr>
              <a:t>أ.م.د</a:t>
            </a:r>
            <a:r>
              <a:rPr lang="ar-IQ" sz="4400" b="1" dirty="0" smtClean="0">
                <a:solidFill>
                  <a:schemeClr val="tx1"/>
                </a:solidFill>
              </a:rPr>
              <a:t>: </a:t>
            </a:r>
            <a:r>
              <a:rPr lang="ar-IQ" sz="4400" b="1" dirty="0" smtClean="0">
                <a:solidFill>
                  <a:schemeClr val="tx1"/>
                </a:solidFill>
              </a:rPr>
              <a:t>اياد </a:t>
            </a:r>
            <a:r>
              <a:rPr lang="ar-IQ" sz="4400" b="1" dirty="0" smtClean="0">
                <a:solidFill>
                  <a:schemeClr val="tx1"/>
                </a:solidFill>
              </a:rPr>
              <a:t>هاشم محمد</a:t>
            </a:r>
            <a:endParaRPr lang="ar-IQ" sz="4400" b="1" dirty="0" smtClean="0">
              <a:solidFill>
                <a:schemeClr val="tx1"/>
              </a:solidFill>
            </a:endParaRPr>
          </a:p>
          <a:p>
            <a:endParaRPr lang="ar-IQ" dirty="0"/>
          </a:p>
        </p:txBody>
      </p:sp>
      <p:sp>
        <p:nvSpPr>
          <p:cNvPr id="4" name="شكل بيضاوي 3"/>
          <p:cNvSpPr/>
          <p:nvPr/>
        </p:nvSpPr>
        <p:spPr>
          <a:xfrm>
            <a:off x="2143108" y="428604"/>
            <a:ext cx="4000528" cy="3286148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3200" b="1" dirty="0" smtClean="0">
                <a:solidFill>
                  <a:schemeClr val="tx1"/>
                </a:solidFill>
              </a:rPr>
              <a:t>الشخصية </a:t>
            </a:r>
            <a:r>
              <a:rPr lang="ar-IQ" sz="3200" b="1" dirty="0" err="1" smtClean="0">
                <a:solidFill>
                  <a:schemeClr val="tx1"/>
                </a:solidFill>
              </a:rPr>
              <a:t>الشيزية</a:t>
            </a:r>
            <a:r>
              <a:rPr lang="ar-IQ" sz="3200" b="1" dirty="0" smtClean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ar-IQ" sz="3200" b="1" dirty="0" smtClean="0">
                <a:solidFill>
                  <a:schemeClr val="tx1"/>
                </a:solidFill>
              </a:rPr>
              <a:t>”</a:t>
            </a:r>
            <a:r>
              <a:rPr lang="ar-IQ" sz="3200" b="1" dirty="0" err="1" smtClean="0">
                <a:solidFill>
                  <a:schemeClr val="tx1"/>
                </a:solidFill>
              </a:rPr>
              <a:t>الفصامية</a:t>
            </a:r>
            <a:r>
              <a:rPr lang="ar-IQ" sz="3200" b="1" dirty="0" smtClean="0">
                <a:solidFill>
                  <a:schemeClr val="tx1"/>
                </a:solidFill>
              </a:rPr>
              <a:t>“</a:t>
            </a:r>
          </a:p>
          <a:p>
            <a:pPr algn="ctr"/>
            <a:endParaRPr lang="ar-IQ" sz="3200" b="1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/>
          <a:lstStyle/>
          <a:p>
            <a:r>
              <a:rPr lang="ar-IQ" dirty="0" smtClean="0"/>
              <a:t>الشخصية </a:t>
            </a:r>
            <a:r>
              <a:rPr lang="ar-IQ" dirty="0" err="1" smtClean="0"/>
              <a:t>الفصامية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solidFill>
            <a:srgbClr val="FF9999"/>
          </a:solidFill>
        </p:spPr>
        <p:txBody>
          <a:bodyPr>
            <a:normAutofit/>
          </a:bodyPr>
          <a:lstStyle/>
          <a:p>
            <a:r>
              <a:rPr lang="ar-IQ" sz="2800" b="1" dirty="0" smtClean="0"/>
              <a:t>وهي احد </a:t>
            </a:r>
            <a:r>
              <a:rPr lang="ar-IQ" sz="2800" b="1" dirty="0" err="1" smtClean="0"/>
              <a:t>انماط</a:t>
            </a:r>
            <a:r>
              <a:rPr lang="ar-IQ" sz="2800" b="1" dirty="0" smtClean="0"/>
              <a:t> الشخصية التي صنفها العلماء النفس على </a:t>
            </a:r>
            <a:r>
              <a:rPr lang="ar-IQ" sz="2800" b="1" dirty="0" err="1" smtClean="0"/>
              <a:t>انها</a:t>
            </a:r>
            <a:r>
              <a:rPr lang="ar-IQ" sz="2800" b="1" dirty="0" smtClean="0"/>
              <a:t> مرض إكلينيكي وتنتج هذا الشخصية بسبب الضغوط النفسية القاسية ولازمات والصدمات وضاقت عليه السبل فيتجه </a:t>
            </a:r>
            <a:r>
              <a:rPr lang="ar-IQ" sz="2800" b="1" dirty="0" err="1" smtClean="0"/>
              <a:t>الى</a:t>
            </a:r>
            <a:r>
              <a:rPr lang="ar-IQ" sz="2800" b="1" dirty="0" smtClean="0"/>
              <a:t> المرض الذي </a:t>
            </a:r>
            <a:r>
              <a:rPr lang="ar-IQ" sz="2800" b="1" dirty="0" err="1" smtClean="0"/>
              <a:t>يحملة</a:t>
            </a:r>
            <a:r>
              <a:rPr lang="ar-IQ" sz="2800" b="1" dirty="0" smtClean="0"/>
              <a:t> في داخلة ذات السمات العامة </a:t>
            </a:r>
          </a:p>
          <a:p>
            <a:r>
              <a:rPr lang="ar-IQ" sz="2800" b="1" dirty="0" smtClean="0"/>
              <a:t>وعرفه علماء النفس صاحب الشخصية </a:t>
            </a:r>
            <a:r>
              <a:rPr lang="ar-IQ" sz="2800" b="1" dirty="0" err="1" smtClean="0"/>
              <a:t>الفصامية</a:t>
            </a:r>
            <a:r>
              <a:rPr lang="ar-IQ" sz="2800" b="1" dirty="0" smtClean="0"/>
              <a:t> بأنه ضعف </a:t>
            </a:r>
            <a:r>
              <a:rPr lang="ar-IQ" sz="2800" b="1" dirty="0" err="1" smtClean="0"/>
              <a:t>الادارة</a:t>
            </a:r>
            <a:r>
              <a:rPr lang="ar-IQ" sz="2800" b="1" dirty="0" smtClean="0"/>
              <a:t> وغير قادر على اتخاذ القرار المناسب والاستمرار والثبات علية لمدى طويلة </a:t>
            </a:r>
            <a:endParaRPr lang="ar-IQ" sz="2800" b="1" dirty="0"/>
          </a:p>
          <a:p>
            <a:r>
              <a:rPr lang="ar-IQ" sz="2800" b="1" dirty="0" err="1" smtClean="0"/>
              <a:t>الفصام</a:t>
            </a:r>
            <a:r>
              <a:rPr lang="ar-IQ" sz="2800" b="1" dirty="0" smtClean="0"/>
              <a:t> في معنى الحرفي انقسام وانفصال العقل.....</a:t>
            </a:r>
            <a:endParaRPr lang="ar-IQ" sz="2800" b="1" dirty="0"/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/>
          <a:lstStyle/>
          <a:p>
            <a:r>
              <a:rPr lang="ar-IQ" dirty="0" smtClean="0"/>
              <a:t>وتعرف هذا الشخصية </a:t>
            </a:r>
            <a:r>
              <a:rPr lang="ar-IQ" dirty="0" err="1" smtClean="0"/>
              <a:t>ايضا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solidFill>
            <a:srgbClr val="FF9999"/>
          </a:solidFill>
        </p:spPr>
        <p:txBody>
          <a:bodyPr/>
          <a:lstStyle/>
          <a:p>
            <a:r>
              <a:rPr lang="ar-IQ" b="1" dirty="0" smtClean="0"/>
              <a:t>هي تلك </a:t>
            </a:r>
            <a:r>
              <a:rPr lang="ar-IQ" b="1" dirty="0" err="1" smtClean="0"/>
              <a:t>الانماط</a:t>
            </a:r>
            <a:r>
              <a:rPr lang="ar-IQ" b="1" dirty="0" smtClean="0"/>
              <a:t> المستمرة والمتناسقة نسبيا من </a:t>
            </a:r>
            <a:r>
              <a:rPr lang="ar-IQ" b="1" dirty="0" err="1" smtClean="0"/>
              <a:t>الادراك</a:t>
            </a:r>
            <a:r>
              <a:rPr lang="ar-IQ" b="1" dirty="0" smtClean="0"/>
              <a:t> والتفكير والسلوك </a:t>
            </a:r>
            <a:r>
              <a:rPr lang="ar-IQ" b="1" dirty="0" err="1" smtClean="0"/>
              <a:t>والاحساس</a:t>
            </a:r>
            <a:r>
              <a:rPr lang="ar-IQ" b="1" dirty="0" smtClean="0"/>
              <a:t> والتي تبدو </a:t>
            </a:r>
            <a:r>
              <a:rPr lang="ar-IQ" b="1" dirty="0" err="1" smtClean="0"/>
              <a:t>للاخرين</a:t>
            </a:r>
            <a:r>
              <a:rPr lang="ar-IQ" b="1" dirty="0" smtClean="0"/>
              <a:t> شكلا متناسقا وتعطى </a:t>
            </a:r>
            <a:r>
              <a:rPr lang="ar-IQ" b="1" dirty="0" err="1" smtClean="0"/>
              <a:t>للافراد</a:t>
            </a:r>
            <a:r>
              <a:rPr lang="ar-IQ" b="1" dirty="0" smtClean="0"/>
              <a:t> ذاتية متميزة وصفات خاصة </a:t>
            </a:r>
            <a:r>
              <a:rPr lang="ar-IQ" b="1" dirty="0" err="1" smtClean="0"/>
              <a:t>اذا</a:t>
            </a:r>
            <a:r>
              <a:rPr lang="ar-IQ" b="1" dirty="0" smtClean="0"/>
              <a:t> هي تكوين يتضمن </a:t>
            </a:r>
            <a:r>
              <a:rPr lang="ar-IQ" b="1" dirty="0" err="1" smtClean="0"/>
              <a:t>الافكار</a:t>
            </a:r>
            <a:r>
              <a:rPr lang="ar-IQ" b="1" dirty="0" smtClean="0"/>
              <a:t> والدوافع والانفعالات والميول والرغبات والاتجاهات والقدرات والظواهر المتشابهة</a:t>
            </a:r>
          </a:p>
          <a:p>
            <a:endParaRPr lang="ar-IQ" b="1" dirty="0"/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857884" y="214290"/>
            <a:ext cx="3008313" cy="1162050"/>
          </a:xfrm>
          <a:solidFill>
            <a:schemeClr val="accent2">
              <a:lumMod val="60000"/>
              <a:lumOff val="40000"/>
            </a:schemeClr>
          </a:solidFill>
        </p:spPr>
        <p:txBody>
          <a:bodyPr/>
          <a:lstStyle/>
          <a:p>
            <a:pPr algn="ctr"/>
            <a:r>
              <a:rPr lang="ar-IQ" dirty="0" smtClean="0"/>
              <a:t>الشخصية </a:t>
            </a:r>
            <a:r>
              <a:rPr lang="ar-IQ" dirty="0" err="1" smtClean="0"/>
              <a:t>الفصامية</a:t>
            </a:r>
            <a:r>
              <a:rPr lang="ar-IQ" dirty="0" smtClean="0"/>
              <a:t> في مرحلة الطفولة</a:t>
            </a:r>
            <a:endParaRPr lang="ar-IQ" dirty="0"/>
          </a:p>
        </p:txBody>
      </p:sp>
      <p:pic>
        <p:nvPicPr>
          <p:cNvPr id="5" name="عنصر نائب للمحتوى 4" descr="download (3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-571536" y="0"/>
            <a:ext cx="5709459" cy="2714620"/>
          </a:xfrm>
        </p:spPr>
      </p:pic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5100638" y="1435100"/>
            <a:ext cx="4043362" cy="5422900"/>
          </a:xfrm>
          <a:solidFill>
            <a:srgbClr val="FF9999"/>
          </a:solidFill>
        </p:spPr>
        <p:txBody>
          <a:bodyPr>
            <a:normAutofit/>
          </a:bodyPr>
          <a:lstStyle/>
          <a:p>
            <a:r>
              <a:rPr lang="ar-IQ" sz="2000" b="1" dirty="0" smtClean="0"/>
              <a:t>صاحب الشخصية </a:t>
            </a:r>
            <a:r>
              <a:rPr lang="ar-IQ" sz="2000" b="1" dirty="0" err="1" smtClean="0"/>
              <a:t>الشيزية</a:t>
            </a:r>
            <a:r>
              <a:rPr lang="ar-IQ" sz="2000" b="1" dirty="0" smtClean="0"/>
              <a:t> يوصف في طفولته بأنه أشبه بأملاك  هادئ .غريب الأطوار .يشعر بغموض وصعوبة في التعبير عن أفكاره ويظهر ذالك من خلال </a:t>
            </a:r>
          </a:p>
          <a:p>
            <a:pPr marL="457200" indent="-457200">
              <a:buFont typeface="+mj-lt"/>
              <a:buAutoNum type="arabicPeriod"/>
            </a:pPr>
            <a:r>
              <a:rPr lang="ar-IQ" sz="2000" b="1" dirty="0" smtClean="0"/>
              <a:t>سرعة في الأفكار المتطايرة مع ضعف في الترابط بينها .</a:t>
            </a:r>
          </a:p>
          <a:p>
            <a:pPr marL="457200" indent="-457200">
              <a:buFont typeface="+mj-lt"/>
              <a:buAutoNum type="arabicPeriod"/>
            </a:pPr>
            <a:r>
              <a:rPr lang="ar-IQ" sz="2000" b="1" dirty="0" smtClean="0"/>
              <a:t>لا يستطيع ربط الأفكار مع بعضها البعض .</a:t>
            </a:r>
          </a:p>
          <a:p>
            <a:pPr marL="457200" indent="-457200">
              <a:buFont typeface="+mj-lt"/>
              <a:buAutoNum type="arabicPeriod"/>
            </a:pPr>
            <a:r>
              <a:rPr lang="ar-IQ" sz="2000" b="1" dirty="0" smtClean="0"/>
              <a:t>قلما يستطيع التركيز على المعنى المطلوب. </a:t>
            </a:r>
          </a:p>
          <a:p>
            <a:pPr marL="457200" indent="-457200">
              <a:buFont typeface="+mj-lt"/>
              <a:buAutoNum type="arabicPeriod"/>
            </a:pPr>
            <a:r>
              <a:rPr lang="ar-IQ" sz="2000" b="1" dirty="0" smtClean="0"/>
              <a:t>يجد في الكثير من الأحيان صعوبة في أجاد المعنى المناسب بسهولة للفكرة </a:t>
            </a:r>
            <a:r>
              <a:rPr lang="ar-IQ" sz="2000" b="1" dirty="0" err="1" smtClean="0"/>
              <a:t>او</a:t>
            </a:r>
            <a:r>
              <a:rPr lang="ar-IQ" sz="2000" b="1" dirty="0" smtClean="0"/>
              <a:t> ألكلمه.</a:t>
            </a:r>
          </a:p>
          <a:p>
            <a:pPr marL="457200" indent="-457200">
              <a:buFont typeface="+mj-lt"/>
              <a:buAutoNum type="arabicPeriod"/>
            </a:pPr>
            <a:r>
              <a:rPr lang="ar-IQ" sz="2000" b="1" dirty="0" smtClean="0"/>
              <a:t>لا يعرف </a:t>
            </a:r>
            <a:r>
              <a:rPr lang="ar-IQ" sz="2000" b="1" dirty="0"/>
              <a:t> </a:t>
            </a:r>
            <a:r>
              <a:rPr lang="ar-IQ" sz="2000" b="1" dirty="0" smtClean="0"/>
              <a:t>ما يريد في اغلب الأحيان.</a:t>
            </a:r>
            <a:endParaRPr lang="ar-IQ" sz="2000" b="1" dirty="0"/>
          </a:p>
          <a:p>
            <a:pPr marL="457200" indent="-457200">
              <a:buFont typeface="+mj-lt"/>
              <a:buAutoNum type="arabicPeriod"/>
            </a:pPr>
            <a:r>
              <a:rPr lang="ar-IQ" sz="2000" b="1" dirty="0" smtClean="0"/>
              <a:t>يمزج الواقع بالخيال وتختلط لديه </a:t>
            </a:r>
            <a:r>
              <a:rPr lang="ar-IQ" sz="2000" b="1" dirty="0" err="1" smtClean="0"/>
              <a:t>الاحداث</a:t>
            </a:r>
            <a:r>
              <a:rPr lang="ar-IQ" sz="2000" b="1" dirty="0" smtClean="0"/>
              <a:t> اليومية الحقيقية مع الخيالية.</a:t>
            </a:r>
            <a:endParaRPr lang="ar-IQ" sz="2000" b="1" dirty="0"/>
          </a:p>
        </p:txBody>
      </p:sp>
      <p:sp>
        <p:nvSpPr>
          <p:cNvPr id="6" name="مستطيل 5"/>
          <p:cNvSpPr/>
          <p:nvPr/>
        </p:nvSpPr>
        <p:spPr>
          <a:xfrm>
            <a:off x="142844" y="3143248"/>
            <a:ext cx="4857784" cy="3714752"/>
          </a:xfrm>
          <a:prstGeom prst="rect">
            <a:avLst/>
          </a:prstGeom>
          <a:solidFill>
            <a:srgbClr val="FF99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000" b="1" dirty="0" err="1" smtClean="0">
                <a:solidFill>
                  <a:schemeClr val="tx1"/>
                </a:solidFill>
              </a:rPr>
              <a:t>واعراض</a:t>
            </a:r>
            <a:r>
              <a:rPr lang="ar-IQ" sz="2000" b="1" dirty="0" smtClean="0">
                <a:solidFill>
                  <a:schemeClr val="tx1"/>
                </a:solidFill>
              </a:rPr>
              <a:t> </a:t>
            </a:r>
            <a:r>
              <a:rPr lang="ar-IQ" sz="2000" b="1" dirty="0" err="1" smtClean="0">
                <a:solidFill>
                  <a:schemeClr val="tx1"/>
                </a:solidFill>
              </a:rPr>
              <a:t>الشيزية</a:t>
            </a:r>
            <a:r>
              <a:rPr lang="ar-IQ" sz="2000" b="1" dirty="0" smtClean="0">
                <a:solidFill>
                  <a:schemeClr val="tx1"/>
                </a:solidFill>
              </a:rPr>
              <a:t> في الطفولة هي نذير </a:t>
            </a:r>
            <a:r>
              <a:rPr lang="ar-IQ" sz="2000" b="1" dirty="0" err="1" smtClean="0">
                <a:solidFill>
                  <a:schemeClr val="tx1"/>
                </a:solidFill>
              </a:rPr>
              <a:t>بامكانية</a:t>
            </a:r>
            <a:r>
              <a:rPr lang="ar-IQ" sz="2000" b="1" dirty="0" smtClean="0">
                <a:solidFill>
                  <a:schemeClr val="tx1"/>
                </a:solidFill>
              </a:rPr>
              <a:t> </a:t>
            </a:r>
            <a:r>
              <a:rPr lang="ar-IQ" sz="2000" b="1" dirty="0" err="1" smtClean="0">
                <a:solidFill>
                  <a:schemeClr val="tx1"/>
                </a:solidFill>
              </a:rPr>
              <a:t>الاصابه</a:t>
            </a:r>
            <a:r>
              <a:rPr lang="ar-IQ" sz="2000" b="1" dirty="0" smtClean="0">
                <a:solidFill>
                  <a:schemeClr val="tx1"/>
                </a:solidFill>
              </a:rPr>
              <a:t> بمرض </a:t>
            </a:r>
            <a:r>
              <a:rPr lang="ar-IQ" sz="2000" b="1" dirty="0" err="1" smtClean="0">
                <a:solidFill>
                  <a:schemeClr val="tx1"/>
                </a:solidFill>
              </a:rPr>
              <a:t>الشيزوفرينيا</a:t>
            </a:r>
            <a:r>
              <a:rPr lang="ar-IQ" sz="2000" b="1" dirty="0" smtClean="0">
                <a:solidFill>
                  <a:schemeClr val="tx1"/>
                </a:solidFill>
              </a:rPr>
              <a:t> في المستقبل </a:t>
            </a:r>
            <a:r>
              <a:rPr lang="ar-IQ" sz="2000" b="1" dirty="0" err="1" smtClean="0">
                <a:solidFill>
                  <a:schemeClr val="tx1"/>
                </a:solidFill>
              </a:rPr>
              <a:t>اذا</a:t>
            </a:r>
            <a:r>
              <a:rPr lang="ar-IQ" sz="2000" b="1" dirty="0" smtClean="0">
                <a:solidFill>
                  <a:schemeClr val="tx1"/>
                </a:solidFill>
              </a:rPr>
              <a:t> </a:t>
            </a:r>
            <a:r>
              <a:rPr lang="ar-IQ" sz="2000" b="1" dirty="0" err="1" smtClean="0">
                <a:solidFill>
                  <a:schemeClr val="tx1"/>
                </a:solidFill>
              </a:rPr>
              <a:t>ماتوفرت</a:t>
            </a:r>
            <a:r>
              <a:rPr lang="ar-IQ" sz="2000" b="1" dirty="0" smtClean="0">
                <a:solidFill>
                  <a:schemeClr val="tx1"/>
                </a:solidFill>
              </a:rPr>
              <a:t> عوامل </a:t>
            </a:r>
            <a:r>
              <a:rPr lang="ar-IQ" sz="2000" b="1" dirty="0" err="1" smtClean="0">
                <a:solidFill>
                  <a:schemeClr val="tx1"/>
                </a:solidFill>
              </a:rPr>
              <a:t>اخرى</a:t>
            </a:r>
            <a:r>
              <a:rPr lang="ar-IQ" sz="2000" b="1" dirty="0" smtClean="0">
                <a:solidFill>
                  <a:schemeClr val="tx1"/>
                </a:solidFill>
              </a:rPr>
              <a:t> مثل الشدة </a:t>
            </a:r>
            <a:r>
              <a:rPr lang="ar-IQ" sz="2000" b="1" dirty="0" err="1" smtClean="0">
                <a:solidFill>
                  <a:schemeClr val="tx1"/>
                </a:solidFill>
              </a:rPr>
              <a:t>والارهاق</a:t>
            </a:r>
            <a:r>
              <a:rPr lang="ar-IQ" sz="2000" b="1" dirty="0" smtClean="0">
                <a:solidFill>
                  <a:schemeClr val="tx1"/>
                </a:solidFill>
              </a:rPr>
              <a:t> </a:t>
            </a:r>
            <a:r>
              <a:rPr lang="ar-IQ" sz="2000" b="1" dirty="0" err="1" smtClean="0">
                <a:solidFill>
                  <a:schemeClr val="tx1"/>
                </a:solidFill>
              </a:rPr>
              <a:t>او</a:t>
            </a:r>
            <a:r>
              <a:rPr lang="ar-IQ" sz="2000" b="1" dirty="0" smtClean="0">
                <a:solidFill>
                  <a:schemeClr val="tx1"/>
                </a:solidFill>
              </a:rPr>
              <a:t> الصدمات (النفسية .الانفعالية)وان هذا </a:t>
            </a:r>
            <a:r>
              <a:rPr lang="ar-IQ" sz="2000" b="1" dirty="0" err="1" smtClean="0">
                <a:solidFill>
                  <a:schemeClr val="tx1"/>
                </a:solidFill>
              </a:rPr>
              <a:t>العاومل</a:t>
            </a:r>
            <a:r>
              <a:rPr lang="ar-IQ" sz="2000" b="1" dirty="0" smtClean="0">
                <a:solidFill>
                  <a:schemeClr val="tx1"/>
                </a:solidFill>
              </a:rPr>
              <a:t> تؤثر على الاستعداد الوراثي وتظهر المرض وتعجل في </a:t>
            </a:r>
            <a:r>
              <a:rPr lang="ar-IQ" sz="2000" b="1" dirty="0" err="1" smtClean="0">
                <a:solidFill>
                  <a:schemeClr val="tx1"/>
                </a:solidFill>
              </a:rPr>
              <a:t>تسارعة</a:t>
            </a:r>
            <a:r>
              <a:rPr lang="ar-IQ" sz="2000" b="1" dirty="0" smtClean="0">
                <a:solidFill>
                  <a:schemeClr val="tx1"/>
                </a:solidFill>
              </a:rPr>
              <a:t> .لكن </a:t>
            </a:r>
            <a:r>
              <a:rPr lang="ar-IQ" sz="2000" b="1" dirty="0" err="1" smtClean="0">
                <a:solidFill>
                  <a:schemeClr val="tx1"/>
                </a:solidFill>
              </a:rPr>
              <a:t>او</a:t>
            </a:r>
            <a:r>
              <a:rPr lang="ar-IQ" sz="2000" b="1" dirty="0" smtClean="0">
                <a:solidFill>
                  <a:schemeClr val="tx1"/>
                </a:solidFill>
              </a:rPr>
              <a:t> سارت </a:t>
            </a:r>
            <a:r>
              <a:rPr lang="ar-IQ" sz="2000" b="1" dirty="0" err="1" smtClean="0">
                <a:solidFill>
                  <a:schemeClr val="tx1"/>
                </a:solidFill>
              </a:rPr>
              <a:t>الامور</a:t>
            </a:r>
            <a:r>
              <a:rPr lang="ar-IQ" sz="2000" b="1" dirty="0" smtClean="0">
                <a:solidFill>
                  <a:schemeClr val="tx1"/>
                </a:solidFill>
              </a:rPr>
              <a:t> لدى صاحب هذا الشخصية بالمسار </a:t>
            </a:r>
            <a:r>
              <a:rPr lang="ar-IQ" sz="2000" b="1" dirty="0" err="1" smtClean="0">
                <a:solidFill>
                  <a:schemeClr val="tx1"/>
                </a:solidFill>
              </a:rPr>
              <a:t>الطبييعي</a:t>
            </a:r>
            <a:r>
              <a:rPr lang="ar-IQ" sz="2000" b="1" dirty="0" smtClean="0">
                <a:solidFill>
                  <a:schemeClr val="tx1"/>
                </a:solidFill>
              </a:rPr>
              <a:t> دون صدمات شديدة خلال مراحل النمو المتعددة يتجاوز عقبات التحول بنجاح بهدف تقليل من </a:t>
            </a:r>
            <a:r>
              <a:rPr lang="ar-IQ" sz="2000" b="1" dirty="0" err="1" smtClean="0">
                <a:solidFill>
                  <a:schemeClr val="tx1"/>
                </a:solidFill>
              </a:rPr>
              <a:t>امكانية</a:t>
            </a:r>
            <a:r>
              <a:rPr lang="ar-IQ" sz="2000" b="1" dirty="0" smtClean="0">
                <a:solidFill>
                  <a:schemeClr val="tx1"/>
                </a:solidFill>
              </a:rPr>
              <a:t> </a:t>
            </a:r>
            <a:r>
              <a:rPr lang="ar-IQ" sz="2000" b="1" dirty="0" err="1" smtClean="0">
                <a:solidFill>
                  <a:schemeClr val="tx1"/>
                </a:solidFill>
              </a:rPr>
              <a:t>الاصابه</a:t>
            </a:r>
            <a:r>
              <a:rPr lang="ar-IQ" sz="2000" b="1" dirty="0" smtClean="0">
                <a:solidFill>
                  <a:schemeClr val="tx1"/>
                </a:solidFill>
              </a:rPr>
              <a:t> </a:t>
            </a:r>
            <a:r>
              <a:rPr lang="ar-IQ" sz="2000" b="1" dirty="0" err="1" smtClean="0">
                <a:solidFill>
                  <a:schemeClr val="tx1"/>
                </a:solidFill>
              </a:rPr>
              <a:t>به</a:t>
            </a:r>
            <a:endParaRPr lang="ar-IQ" sz="2000" b="1" dirty="0" smtClean="0">
              <a:solidFill>
                <a:schemeClr val="tx1"/>
              </a:solidFill>
            </a:endParaRPr>
          </a:p>
          <a:p>
            <a:r>
              <a:rPr lang="ar-IQ" sz="2000" b="1" dirty="0" smtClean="0">
                <a:solidFill>
                  <a:schemeClr val="tx1"/>
                </a:solidFill>
              </a:rPr>
              <a:t>كلما اقترب وتواصل مع المجتمع من خلال الاتصال الاجتماعي غير العمل والدراسة فانه سيكون سويا </a:t>
            </a:r>
            <a:endParaRPr lang="ar-IQ" sz="2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071538" y="214290"/>
            <a:ext cx="2828916" cy="798496"/>
          </a:xfrm>
          <a:solidFill>
            <a:schemeClr val="accent2">
              <a:lumMod val="60000"/>
              <a:lumOff val="40000"/>
            </a:schemeClr>
          </a:solidFill>
        </p:spPr>
        <p:txBody>
          <a:bodyPr/>
          <a:lstStyle/>
          <a:p>
            <a:pPr algn="ctr"/>
            <a:r>
              <a:rPr lang="ar-IQ" dirty="0" smtClean="0"/>
              <a:t>صفات وسلبيات الشخصية</a:t>
            </a:r>
            <a:endParaRPr lang="ar-IQ" dirty="0"/>
          </a:p>
        </p:txBody>
      </p:sp>
      <p:pic>
        <p:nvPicPr>
          <p:cNvPr id="5" name="عنصر نائب للمحتوى 4" descr="download (1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357818" y="285728"/>
            <a:ext cx="2952750" cy="1552575"/>
          </a:xfrm>
        </p:spPr>
      </p:pic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071546"/>
            <a:ext cx="4900618" cy="5429288"/>
          </a:xfrm>
          <a:solidFill>
            <a:srgbClr val="FF9999"/>
          </a:solidFill>
        </p:spPr>
        <p:txBody>
          <a:bodyPr>
            <a:normAutofit fontScale="92500"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ar-IQ" sz="2000" b="1" dirty="0" smtClean="0"/>
              <a:t>الميل </a:t>
            </a:r>
            <a:r>
              <a:rPr lang="ar-IQ" sz="2000" b="1" dirty="0" err="1" smtClean="0"/>
              <a:t>الى</a:t>
            </a:r>
            <a:r>
              <a:rPr lang="ar-IQ" sz="2000" b="1" dirty="0" smtClean="0"/>
              <a:t> العزلة  والانسحاب من </a:t>
            </a:r>
            <a:r>
              <a:rPr lang="ar-IQ" sz="2000" b="1" dirty="0" err="1" smtClean="0"/>
              <a:t>المجمتع</a:t>
            </a:r>
            <a:r>
              <a:rPr lang="ar-IQ" sz="2000" b="1" dirty="0" smtClean="0"/>
              <a:t> </a:t>
            </a:r>
            <a:r>
              <a:rPr lang="ar-IQ" sz="2000" b="1" dirty="0" err="1" smtClean="0"/>
              <a:t>وانها</a:t>
            </a:r>
            <a:r>
              <a:rPr lang="ar-IQ" sz="2000" b="1" dirty="0" smtClean="0"/>
              <a:t> </a:t>
            </a:r>
            <a:r>
              <a:rPr lang="ar-IQ" sz="2000" b="1" dirty="0" err="1" smtClean="0"/>
              <a:t>تتوجد</a:t>
            </a:r>
            <a:r>
              <a:rPr lang="ar-IQ" sz="2000" b="1" dirty="0" smtClean="0"/>
              <a:t> </a:t>
            </a:r>
            <a:r>
              <a:rPr lang="ar-IQ" sz="2000" b="1" dirty="0" err="1" smtClean="0"/>
              <a:t>اكثر</a:t>
            </a:r>
            <a:r>
              <a:rPr lang="ar-IQ" sz="2000" b="1" dirty="0" smtClean="0"/>
              <a:t> لدى العزاب </a:t>
            </a:r>
            <a:r>
              <a:rPr lang="ar-IQ" sz="2000" b="1" dirty="0" err="1" smtClean="0"/>
              <a:t>اكثر</a:t>
            </a:r>
            <a:r>
              <a:rPr lang="ar-IQ" sz="2000" b="1" dirty="0" smtClean="0"/>
              <a:t> من المتزوجين</a:t>
            </a:r>
          </a:p>
          <a:p>
            <a:pPr marL="457200" indent="-457200">
              <a:buFont typeface="+mj-lt"/>
              <a:buAutoNum type="arabicPeriod"/>
            </a:pPr>
            <a:r>
              <a:rPr lang="ar-IQ" sz="2000" b="1" dirty="0" smtClean="0"/>
              <a:t>يكرهون الربيع </a:t>
            </a:r>
            <a:r>
              <a:rPr lang="ar-IQ" sz="2000" b="1" dirty="0" err="1" smtClean="0"/>
              <a:t>واوائل</a:t>
            </a:r>
            <a:r>
              <a:rPr lang="ar-IQ" sz="2000" b="1" dirty="0" smtClean="0"/>
              <a:t> الصيف </a:t>
            </a:r>
            <a:r>
              <a:rPr lang="ar-IQ" sz="2000" b="1" dirty="0" err="1" smtClean="0"/>
              <a:t>لانها</a:t>
            </a:r>
            <a:r>
              <a:rPr lang="ar-IQ" sz="2000" b="1" dirty="0" smtClean="0"/>
              <a:t> لديهم دلالاتهما السيكولوجية فتزداد حالات التدهور وتردي ويعزى ذالك لتغيرات بيولوجية</a:t>
            </a:r>
          </a:p>
          <a:p>
            <a:pPr marL="457200" indent="-457200">
              <a:buFont typeface="+mj-lt"/>
              <a:buAutoNum type="arabicPeriod"/>
            </a:pPr>
            <a:r>
              <a:rPr lang="ar-IQ" sz="2000" b="1" dirty="0" smtClean="0"/>
              <a:t>الحساسية الزائدة وسرعة في الحساسية العاطفية</a:t>
            </a:r>
          </a:p>
          <a:p>
            <a:pPr marL="457200" indent="-457200">
              <a:buFont typeface="+mj-lt"/>
              <a:buAutoNum type="arabicPeriod"/>
            </a:pPr>
            <a:r>
              <a:rPr lang="ar-IQ" sz="2000" b="1" dirty="0" smtClean="0"/>
              <a:t>ومن صفاته </a:t>
            </a:r>
            <a:r>
              <a:rPr lang="ar-IQ" sz="2000" b="1" dirty="0" err="1" smtClean="0"/>
              <a:t>ايضا</a:t>
            </a:r>
            <a:r>
              <a:rPr lang="ar-IQ" sz="2000" b="1" dirty="0" smtClean="0"/>
              <a:t> حساس, عنيد ,شكاك ,كتوم’ عدواني ,</a:t>
            </a:r>
          </a:p>
          <a:p>
            <a:pPr marL="457200" indent="-457200">
              <a:buFont typeface="+mj-lt"/>
              <a:buAutoNum type="arabicPeriod"/>
            </a:pPr>
            <a:r>
              <a:rPr lang="ar-IQ" sz="2000" b="1" dirty="0" smtClean="0"/>
              <a:t>قليل الرغبة في </a:t>
            </a:r>
            <a:r>
              <a:rPr lang="ar-IQ" sz="2000" b="1" dirty="0" err="1" smtClean="0"/>
              <a:t>اقامة</a:t>
            </a:r>
            <a:r>
              <a:rPr lang="ar-IQ" sz="2000" b="1" dirty="0" smtClean="0"/>
              <a:t> صلات اجتماعية </a:t>
            </a:r>
            <a:r>
              <a:rPr lang="ar-IQ" sz="2000" b="1" dirty="0" err="1" smtClean="0"/>
              <a:t>او</a:t>
            </a:r>
            <a:r>
              <a:rPr lang="ar-IQ" sz="2000" b="1" dirty="0" smtClean="0"/>
              <a:t> صدقات واسعة ودائما يبتعد هن المشاركات الجماعية</a:t>
            </a:r>
          </a:p>
          <a:p>
            <a:pPr marL="457200" indent="-457200">
              <a:buFont typeface="+mj-lt"/>
              <a:buAutoNum type="arabicPeriod"/>
            </a:pPr>
            <a:r>
              <a:rPr lang="ar-IQ" sz="2000" b="1" dirty="0" smtClean="0"/>
              <a:t>يفضل الكتاب على مشاركة الناس </a:t>
            </a:r>
          </a:p>
          <a:p>
            <a:pPr marL="457200" indent="-457200">
              <a:buFont typeface="+mj-lt"/>
              <a:buAutoNum type="arabicPeriod"/>
            </a:pPr>
            <a:r>
              <a:rPr lang="ar-IQ" sz="2000" b="1" dirty="0" smtClean="0"/>
              <a:t>العناد </a:t>
            </a:r>
            <a:r>
              <a:rPr lang="ar-IQ" sz="2000" b="1" dirty="0" err="1" smtClean="0"/>
              <a:t>و</a:t>
            </a:r>
            <a:r>
              <a:rPr lang="ar-IQ" sz="2000" b="1" dirty="0" smtClean="0"/>
              <a:t> الصلابة  والتحكم في </a:t>
            </a:r>
            <a:r>
              <a:rPr lang="ar-IQ" sz="2000" b="1" dirty="0" err="1" smtClean="0"/>
              <a:t>الراي</a:t>
            </a:r>
            <a:r>
              <a:rPr lang="ar-IQ" sz="2000" b="1" dirty="0" smtClean="0"/>
              <a:t> </a:t>
            </a:r>
            <a:r>
              <a:rPr lang="ar-IQ" sz="2000" b="1" dirty="0" err="1" smtClean="0"/>
              <a:t>والاصرار</a:t>
            </a:r>
            <a:r>
              <a:rPr lang="ar-IQ" sz="2000" b="1" dirty="0" smtClean="0"/>
              <a:t> عليه </a:t>
            </a:r>
          </a:p>
          <a:p>
            <a:pPr marL="457200" indent="-457200">
              <a:buFont typeface="+mj-lt"/>
              <a:buAutoNum type="arabicPeriod"/>
            </a:pPr>
            <a:r>
              <a:rPr lang="ar-IQ" sz="2000" b="1" dirty="0" smtClean="0"/>
              <a:t>الارتباك والانفعال</a:t>
            </a:r>
          </a:p>
          <a:p>
            <a:pPr marL="457200" indent="-457200">
              <a:buFont typeface="+mj-lt"/>
              <a:buAutoNum type="arabicPeriod"/>
            </a:pPr>
            <a:r>
              <a:rPr lang="ar-IQ" sz="2000" b="1" dirty="0" smtClean="0"/>
              <a:t>انه كثيرا </a:t>
            </a:r>
            <a:r>
              <a:rPr lang="ar-IQ" sz="2000" b="1" dirty="0" err="1" smtClean="0"/>
              <a:t>مايشكو</a:t>
            </a:r>
            <a:r>
              <a:rPr lang="ar-IQ" sz="2000" b="1" dirty="0" smtClean="0"/>
              <a:t> صعوبة التركيز وعدم القدرة على فهم الموضوعات المتعلقة بتفاصيل التافهة مع ضعف في </a:t>
            </a:r>
            <a:r>
              <a:rPr lang="ar-IQ" sz="2000" b="1" dirty="0" err="1" smtClean="0"/>
              <a:t>اتاخذ</a:t>
            </a:r>
            <a:r>
              <a:rPr lang="ar-IQ" sz="2000" b="1" dirty="0" smtClean="0"/>
              <a:t> القرار</a:t>
            </a:r>
          </a:p>
          <a:p>
            <a:pPr marL="457200" indent="-457200">
              <a:buFont typeface="+mj-lt"/>
              <a:buAutoNum type="arabicPeriod"/>
            </a:pPr>
            <a:r>
              <a:rPr lang="ar-IQ" sz="2000" b="1" dirty="0" smtClean="0"/>
              <a:t>ومن صفاته </a:t>
            </a:r>
            <a:r>
              <a:rPr lang="ar-IQ" sz="2000" b="1" dirty="0" err="1" smtClean="0"/>
              <a:t>ايضا</a:t>
            </a:r>
            <a:r>
              <a:rPr lang="ar-IQ" sz="2000" b="1" dirty="0" smtClean="0"/>
              <a:t> انه يتوقف عن التفكير وهو يتحدث </a:t>
            </a:r>
            <a:r>
              <a:rPr lang="ar-IQ" sz="2000" b="1" dirty="0" err="1" smtClean="0"/>
              <a:t>او</a:t>
            </a:r>
            <a:r>
              <a:rPr lang="ar-IQ" sz="2000" b="1" dirty="0" smtClean="0"/>
              <a:t> </a:t>
            </a:r>
            <a:r>
              <a:rPr lang="ar-IQ" sz="2000" b="1" dirty="0" err="1" smtClean="0"/>
              <a:t>ان</a:t>
            </a:r>
            <a:r>
              <a:rPr lang="ar-IQ" sz="2000" b="1" dirty="0" smtClean="0"/>
              <a:t> يتحدث ثم يبدأ </a:t>
            </a:r>
            <a:r>
              <a:rPr lang="ar-IQ" sz="2000" b="1" dirty="0" err="1" smtClean="0"/>
              <a:t>بلكلام</a:t>
            </a:r>
            <a:r>
              <a:rPr lang="ar-IQ" sz="2000" b="1" dirty="0" smtClean="0"/>
              <a:t> ثانية في موضوع </a:t>
            </a:r>
            <a:r>
              <a:rPr lang="ar-IQ" sz="2000" b="1" dirty="0" err="1" smtClean="0"/>
              <a:t>اخر</a:t>
            </a:r>
            <a:endParaRPr lang="ar-IQ" sz="2000" b="1" dirty="0" smtClean="0"/>
          </a:p>
          <a:p>
            <a:pPr marL="457200" indent="-457200"/>
            <a:endParaRPr lang="ar-IQ" sz="2000" b="1" dirty="0" smtClean="0"/>
          </a:p>
        </p:txBody>
      </p:sp>
      <p:sp>
        <p:nvSpPr>
          <p:cNvPr id="6" name="مستطيل مستدير الزوايا 5"/>
          <p:cNvSpPr/>
          <p:nvPr/>
        </p:nvSpPr>
        <p:spPr>
          <a:xfrm>
            <a:off x="5357818" y="1928802"/>
            <a:ext cx="3786182" cy="4714908"/>
          </a:xfrm>
          <a:prstGeom prst="roundRect">
            <a:avLst/>
          </a:prstGeom>
          <a:solidFill>
            <a:srgbClr val="FF99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IQ" sz="2000" b="1" dirty="0" smtClean="0"/>
              <a:t>11.</a:t>
            </a:r>
            <a:r>
              <a:rPr lang="ar-IQ" sz="2000" b="1" dirty="0" smtClean="0">
                <a:solidFill>
                  <a:schemeClr val="tx1"/>
                </a:solidFill>
              </a:rPr>
              <a:t>يشعر بسباق دائم بين </a:t>
            </a:r>
            <a:r>
              <a:rPr lang="ar-IQ" sz="2000" b="1" dirty="0" err="1" smtClean="0">
                <a:solidFill>
                  <a:schemeClr val="tx1"/>
                </a:solidFill>
              </a:rPr>
              <a:t>افكاره</a:t>
            </a:r>
            <a:r>
              <a:rPr lang="ar-IQ" sz="2000" b="1" dirty="0" smtClean="0">
                <a:solidFill>
                  <a:schemeClr val="tx1"/>
                </a:solidFill>
              </a:rPr>
              <a:t> ويشكو من زحام </a:t>
            </a:r>
            <a:r>
              <a:rPr lang="ar-IQ" sz="2000" b="1" dirty="0" err="1" smtClean="0">
                <a:solidFill>
                  <a:schemeClr val="tx1"/>
                </a:solidFill>
              </a:rPr>
              <a:t>رأسة</a:t>
            </a:r>
            <a:r>
              <a:rPr lang="ar-IQ" sz="2000" b="1" dirty="0" smtClean="0">
                <a:solidFill>
                  <a:schemeClr val="tx1"/>
                </a:solidFill>
              </a:rPr>
              <a:t> </a:t>
            </a:r>
            <a:r>
              <a:rPr lang="ar-IQ" sz="2000" b="1" dirty="0" err="1" smtClean="0">
                <a:solidFill>
                  <a:schemeClr val="tx1"/>
                </a:solidFill>
              </a:rPr>
              <a:t>بالافكار</a:t>
            </a:r>
            <a:r>
              <a:rPr lang="ar-IQ" sz="2000" b="1" dirty="0" smtClean="0">
                <a:solidFill>
                  <a:schemeClr val="tx1"/>
                </a:solidFill>
              </a:rPr>
              <a:t> المتعددة ولكنه عند سؤاله عن </a:t>
            </a:r>
            <a:r>
              <a:rPr lang="ar-IQ" sz="2000" b="1" dirty="0" err="1" smtClean="0">
                <a:solidFill>
                  <a:schemeClr val="tx1"/>
                </a:solidFill>
              </a:rPr>
              <a:t>الافصاح</a:t>
            </a:r>
            <a:r>
              <a:rPr lang="ar-IQ" sz="2000" b="1" dirty="0" smtClean="0">
                <a:solidFill>
                  <a:schemeClr val="tx1"/>
                </a:solidFill>
              </a:rPr>
              <a:t> لهذا </a:t>
            </a:r>
            <a:r>
              <a:rPr lang="ar-IQ" sz="2000" b="1" dirty="0" err="1" smtClean="0">
                <a:solidFill>
                  <a:schemeClr val="tx1"/>
                </a:solidFill>
              </a:rPr>
              <a:t>الافكار</a:t>
            </a:r>
            <a:r>
              <a:rPr lang="ar-IQ" sz="2000" b="1" dirty="0" smtClean="0">
                <a:solidFill>
                  <a:schemeClr val="tx1"/>
                </a:solidFill>
              </a:rPr>
              <a:t> يعجز ويبدو عليه عدم القدرة على التعبير الواضح عنها</a:t>
            </a:r>
          </a:p>
          <a:p>
            <a:r>
              <a:rPr lang="ar-IQ" sz="2000" b="1" dirty="0" smtClean="0">
                <a:solidFill>
                  <a:schemeClr val="tx1"/>
                </a:solidFill>
              </a:rPr>
              <a:t>12.ويتميز بكثرة الشكوى وكثير الاتهام </a:t>
            </a:r>
            <a:r>
              <a:rPr lang="ar-IQ" sz="2000" b="1" dirty="0" err="1" smtClean="0">
                <a:solidFill>
                  <a:schemeClr val="tx1"/>
                </a:solidFill>
              </a:rPr>
              <a:t>الاخرين</a:t>
            </a:r>
            <a:r>
              <a:rPr lang="ar-IQ" sz="2000" b="1" dirty="0" smtClean="0">
                <a:solidFill>
                  <a:schemeClr val="tx1"/>
                </a:solidFill>
              </a:rPr>
              <a:t> </a:t>
            </a:r>
            <a:r>
              <a:rPr lang="ar-IQ" sz="2000" b="1" dirty="0" err="1" smtClean="0">
                <a:solidFill>
                  <a:schemeClr val="tx1"/>
                </a:solidFill>
              </a:rPr>
              <a:t>وانهم</a:t>
            </a:r>
            <a:r>
              <a:rPr lang="ar-IQ" sz="2000" b="1" dirty="0" smtClean="0">
                <a:solidFill>
                  <a:schemeClr val="tx1"/>
                </a:solidFill>
              </a:rPr>
              <a:t> </a:t>
            </a:r>
            <a:r>
              <a:rPr lang="ar-IQ" sz="2000" b="1" dirty="0" err="1" smtClean="0">
                <a:solidFill>
                  <a:schemeClr val="tx1"/>
                </a:solidFill>
              </a:rPr>
              <a:t>لايفهمونه</a:t>
            </a:r>
            <a:r>
              <a:rPr lang="ar-IQ" sz="2000" b="1" dirty="0" smtClean="0">
                <a:solidFill>
                  <a:schemeClr val="tx1"/>
                </a:solidFill>
              </a:rPr>
              <a:t> </a:t>
            </a:r>
            <a:r>
              <a:rPr lang="ar-IQ" sz="2000" b="1" dirty="0" err="1" smtClean="0">
                <a:solidFill>
                  <a:schemeClr val="tx1"/>
                </a:solidFill>
              </a:rPr>
              <a:t>ولايقدرون</a:t>
            </a:r>
            <a:r>
              <a:rPr lang="ar-IQ" sz="2000" b="1" dirty="0" smtClean="0">
                <a:solidFill>
                  <a:schemeClr val="tx1"/>
                </a:solidFill>
              </a:rPr>
              <a:t> انفعالاتهم </a:t>
            </a:r>
            <a:r>
              <a:rPr lang="ar-IQ" sz="2000" b="1" dirty="0" err="1" smtClean="0">
                <a:solidFill>
                  <a:schemeClr val="tx1"/>
                </a:solidFill>
              </a:rPr>
              <a:t>وافكارهم</a:t>
            </a:r>
            <a:r>
              <a:rPr lang="ar-IQ" sz="2000" b="1" dirty="0" smtClean="0">
                <a:solidFill>
                  <a:schemeClr val="tx1"/>
                </a:solidFill>
              </a:rPr>
              <a:t> وقد يشكون بهم وبنواياهم </a:t>
            </a:r>
            <a:endParaRPr lang="ar-IQ" sz="2000" b="1" dirty="0"/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/>
          <a:lstStyle/>
          <a:p>
            <a:r>
              <a:rPr lang="ar-IQ" dirty="0" smtClean="0"/>
              <a:t>اهتمامات هذا الشخصية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solidFill>
            <a:srgbClr val="FF9999"/>
          </a:solidFill>
        </p:spPr>
        <p:txBody>
          <a:bodyPr/>
          <a:lstStyle/>
          <a:p>
            <a:r>
              <a:rPr lang="ar-IQ" b="1" dirty="0" smtClean="0"/>
              <a:t>الميل الحاد نحو الدراسات الغيبية ومولع </a:t>
            </a:r>
            <a:r>
              <a:rPr lang="ar-IQ" b="1" dirty="0" err="1" smtClean="0"/>
              <a:t>بها</a:t>
            </a:r>
            <a:r>
              <a:rPr lang="ar-IQ" b="1" dirty="0" smtClean="0"/>
              <a:t> وله اهتمامات كبيرة بالفلسفة والدين وعلم النفس واللاهوت وحتى في العمل </a:t>
            </a:r>
            <a:r>
              <a:rPr lang="ar-IQ" b="1" dirty="0" err="1" smtClean="0"/>
              <a:t>السياسياذا</a:t>
            </a:r>
            <a:r>
              <a:rPr lang="ar-IQ" b="1" dirty="0" smtClean="0"/>
              <a:t> </a:t>
            </a:r>
            <a:r>
              <a:rPr lang="ar-IQ" b="1" dirty="0" err="1" smtClean="0"/>
              <a:t>تيحت</a:t>
            </a:r>
            <a:r>
              <a:rPr lang="ar-IQ" b="1" dirty="0" smtClean="0"/>
              <a:t> له الفرصة فانه ينتمي </a:t>
            </a:r>
            <a:r>
              <a:rPr lang="ar-IQ" b="1" dirty="0" err="1" smtClean="0"/>
              <a:t>الى</a:t>
            </a:r>
            <a:r>
              <a:rPr lang="ar-IQ" b="1" dirty="0" smtClean="0"/>
              <a:t> </a:t>
            </a:r>
            <a:r>
              <a:rPr lang="ar-IQ" b="1" dirty="0" err="1" smtClean="0"/>
              <a:t>الاحزاب</a:t>
            </a:r>
            <a:r>
              <a:rPr lang="ar-IQ" b="1" dirty="0" smtClean="0"/>
              <a:t> السياسية  النادرة المتعصبة والتي يكون </a:t>
            </a:r>
            <a:r>
              <a:rPr lang="ar-IQ" b="1" dirty="0" err="1" smtClean="0"/>
              <a:t>بها</a:t>
            </a:r>
            <a:r>
              <a:rPr lang="ar-IQ" b="1" dirty="0" smtClean="0"/>
              <a:t> عدم القدرة على الالتزام بمعنى محدد</a:t>
            </a:r>
            <a:endParaRPr lang="ar-IQ" b="1" dirty="0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</TotalTime>
  <Words>484</Words>
  <Application>Microsoft Office PowerPoint</Application>
  <PresentationFormat>عرض على الشاشة (3:4)‏</PresentationFormat>
  <Paragraphs>35</Paragraphs>
  <Slides>6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7" baseType="lpstr">
      <vt:lpstr>سمة Office</vt:lpstr>
      <vt:lpstr>عرض تقديمي في PowerPoint</vt:lpstr>
      <vt:lpstr>الشخصية الفصامية</vt:lpstr>
      <vt:lpstr>وتعرف هذا الشخصية ايضا</vt:lpstr>
      <vt:lpstr>الشخصية الفصامية في مرحلة الطفولة</vt:lpstr>
      <vt:lpstr>صفات وسلبيات الشخصية</vt:lpstr>
      <vt:lpstr>اهتمامات هذا الشخصية</vt:lpstr>
    </vt:vector>
  </TitlesOfParts>
  <Company>By DR.Ahmed Saker 2o1O  ;)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ابو لمى</dc:creator>
  <cp:lastModifiedBy>Maher</cp:lastModifiedBy>
  <cp:revision>19</cp:revision>
  <dcterms:created xsi:type="dcterms:W3CDTF">2019-03-22T14:25:00Z</dcterms:created>
  <dcterms:modified xsi:type="dcterms:W3CDTF">2019-04-15T19:19:32Z</dcterms:modified>
</cp:coreProperties>
</file>